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94373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1759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721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9204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754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6026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4588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464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9689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3142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52192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3205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3743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3209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0960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451134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2375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5BADC-44AB-4C6E-B48C-2269295975B1}" type="datetimeFigureOut">
              <a:rPr lang="en-ID" smtClean="0"/>
              <a:t>12/08/2020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0F380-0A5A-4B4B-BCF9-915BB75DEB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513235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33AE4-6387-427C-91C3-563ACBA53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71965"/>
            <a:ext cx="9448800" cy="1825096"/>
          </a:xfrm>
        </p:spPr>
        <p:txBody>
          <a:bodyPr>
            <a:noAutofit/>
          </a:bodyPr>
          <a:lstStyle/>
          <a:p>
            <a:pPr algn="ctr"/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r>
              <a:rPr lang="en-US" sz="4800" dirty="0" err="1"/>
              <a:t>Tugas</a:t>
            </a:r>
            <a:r>
              <a:rPr lang="en-US" sz="4800" dirty="0"/>
              <a:t> PJJ </a:t>
            </a:r>
            <a:r>
              <a:rPr lang="en-US" sz="4800" dirty="0" err="1"/>
              <a:t>Prakarya</a:t>
            </a:r>
            <a:r>
              <a:rPr lang="en-US" sz="4800" dirty="0"/>
              <a:t> </a:t>
            </a:r>
            <a:br>
              <a:rPr lang="en-US" sz="4800" dirty="0"/>
            </a:br>
            <a:r>
              <a:rPr lang="en-US" sz="4800" dirty="0"/>
              <a:t>Teknik-Teknik </a:t>
            </a:r>
            <a:r>
              <a:rPr lang="en-US" sz="4800" dirty="0" err="1"/>
              <a:t>pengolahan</a:t>
            </a:r>
            <a:r>
              <a:rPr lang="en-US" sz="4800" dirty="0"/>
              <a:t> </a:t>
            </a:r>
            <a:endParaRPr lang="en-ID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72944-191F-461E-9EBF-06F984B25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86978" y="4859125"/>
            <a:ext cx="5218044" cy="926910"/>
          </a:xfr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ID" sz="2800" dirty="0">
                <a:solidFill>
                  <a:srgbClr val="00B0F0"/>
                </a:solidFill>
              </a:rPr>
              <a:t>N</a:t>
            </a:r>
            <a:r>
              <a:rPr lang="en-ID" sz="2800" dirty="0">
                <a:solidFill>
                  <a:schemeClr val="accent1"/>
                </a:solidFill>
              </a:rPr>
              <a:t>a</a:t>
            </a:r>
            <a:r>
              <a:rPr lang="en-ID" sz="2800" dirty="0">
                <a:solidFill>
                  <a:srgbClr val="FFFF00"/>
                </a:solidFill>
              </a:rPr>
              <a:t>t</a:t>
            </a:r>
            <a:r>
              <a:rPr lang="en-ID" sz="2800" dirty="0">
                <a:solidFill>
                  <a:srgbClr val="00B0F0"/>
                </a:solidFill>
              </a:rPr>
              <a:t>h</a:t>
            </a:r>
            <a:r>
              <a:rPr lang="en-ID" sz="2800" dirty="0">
                <a:solidFill>
                  <a:srgbClr val="00B050"/>
                </a:solidFill>
              </a:rPr>
              <a:t>a</a:t>
            </a:r>
            <a:r>
              <a:rPr lang="en-ID" sz="2800" dirty="0">
                <a:solidFill>
                  <a:schemeClr val="accent1"/>
                </a:solidFill>
              </a:rPr>
              <a:t>n</a:t>
            </a:r>
            <a:r>
              <a:rPr lang="en-ID" sz="2800" dirty="0">
                <a:solidFill>
                  <a:srgbClr val="00B0F0"/>
                </a:solidFill>
              </a:rPr>
              <a:t>a</a:t>
            </a:r>
            <a:r>
              <a:rPr lang="en-ID" sz="2800" dirty="0">
                <a:solidFill>
                  <a:srgbClr val="FF0000"/>
                </a:solidFill>
              </a:rPr>
              <a:t>e</a:t>
            </a:r>
            <a:r>
              <a:rPr lang="en-ID" sz="2800" dirty="0">
                <a:solidFill>
                  <a:srgbClr val="FFFF00"/>
                </a:solidFill>
              </a:rPr>
              <a:t>l</a:t>
            </a:r>
            <a:r>
              <a:rPr lang="en-ID" sz="2800" dirty="0"/>
              <a:t> </a:t>
            </a:r>
            <a:r>
              <a:rPr lang="en-ID" sz="2800" dirty="0">
                <a:solidFill>
                  <a:srgbClr val="00B0F0"/>
                </a:solidFill>
              </a:rPr>
              <a:t>G.</a:t>
            </a:r>
            <a:r>
              <a:rPr lang="en-ID" sz="2800" dirty="0">
                <a:solidFill>
                  <a:srgbClr val="00B050"/>
                </a:solidFill>
              </a:rPr>
              <a:t>B</a:t>
            </a:r>
            <a:r>
              <a:rPr lang="en-ID" sz="2800" dirty="0">
                <a:solidFill>
                  <a:srgbClr val="FF0000"/>
                </a:solidFill>
              </a:rPr>
              <a:t>u</a:t>
            </a:r>
            <a:r>
              <a:rPr lang="en-ID" sz="2800" dirty="0">
                <a:solidFill>
                  <a:srgbClr val="00B0F0"/>
                </a:solidFill>
              </a:rPr>
              <a:t>d</a:t>
            </a:r>
            <a:r>
              <a:rPr lang="en-ID" sz="2800" dirty="0">
                <a:solidFill>
                  <a:srgbClr val="FF0000"/>
                </a:solidFill>
              </a:rPr>
              <a:t>h</a:t>
            </a:r>
            <a:r>
              <a:rPr lang="en-ID" sz="2800" dirty="0">
                <a:solidFill>
                  <a:srgbClr val="FFFF00"/>
                </a:solidFill>
              </a:rPr>
              <a:t>i</a:t>
            </a:r>
            <a:r>
              <a:rPr lang="en-ID" sz="2800" dirty="0">
                <a:solidFill>
                  <a:srgbClr val="00B0F0"/>
                </a:solidFill>
              </a:rPr>
              <a:t>-</a:t>
            </a:r>
            <a:r>
              <a:rPr lang="en-ID" sz="2800" dirty="0">
                <a:solidFill>
                  <a:srgbClr val="00B050"/>
                </a:solidFill>
              </a:rPr>
              <a:t>8</a:t>
            </a:r>
            <a:r>
              <a:rPr lang="en-ID" sz="2800" dirty="0">
                <a:solidFill>
                  <a:srgbClr val="FF0000"/>
                </a:solidFill>
              </a:rPr>
              <a:t>C</a:t>
            </a:r>
            <a:r>
              <a:rPr lang="en-ID" sz="2800" dirty="0"/>
              <a:t> </a:t>
            </a:r>
            <a:r>
              <a:rPr lang="en-ID" sz="2800" dirty="0">
                <a:solidFill>
                  <a:srgbClr val="00B0F0"/>
                </a:solidFill>
              </a:rPr>
              <a:t>2</a:t>
            </a:r>
            <a:r>
              <a:rPr lang="en-ID" sz="2800" dirty="0">
                <a:solidFill>
                  <a:srgbClr val="FF0000"/>
                </a:solidFill>
              </a:rPr>
              <a:t>2</a:t>
            </a:r>
            <a:r>
              <a:rPr lang="en-ID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091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A896-EEC2-43D1-9F76-EBEA7F4DF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039" y="639315"/>
            <a:ext cx="8610600" cy="1293028"/>
          </a:xfrm>
        </p:spPr>
        <p:txBody>
          <a:bodyPr/>
          <a:lstStyle/>
          <a:p>
            <a:pPr algn="ctr"/>
            <a:r>
              <a:rPr lang="en-US" dirty="0"/>
              <a:t>Teknik-Teknik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br>
              <a:rPr lang="en-US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85057-E5A2-4AFB-AB52-30E8E2264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Teknik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:  </a:t>
            </a:r>
            <a:endParaRPr lang="en-ID" dirty="0"/>
          </a:p>
          <a:p>
            <a:endParaRPr lang="en-ID" dirty="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B6F95F11-1754-4DDF-95BB-9866E15D0433}"/>
              </a:ext>
            </a:extLst>
          </p:cNvPr>
          <p:cNvSpPr/>
          <p:nvPr/>
        </p:nvSpPr>
        <p:spPr>
          <a:xfrm>
            <a:off x="6545592" y="2750356"/>
            <a:ext cx="3476977" cy="2912533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</a:t>
            </a:r>
            <a:r>
              <a:rPr lang="en-US" dirty="0" err="1"/>
              <a:t>pengolahan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kering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(Dry heat cooking)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DBBA3ECB-D80C-482D-9C9B-75E02AE9B17F}"/>
              </a:ext>
            </a:extLst>
          </p:cNvPr>
          <p:cNvSpPr/>
          <p:nvPr/>
        </p:nvSpPr>
        <p:spPr>
          <a:xfrm>
            <a:off x="1774808" y="2750356"/>
            <a:ext cx="3476977" cy="291253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basah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 moist heat )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11506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A6D26-EF2D-4A64-BE10-2C98959E6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lgerian" panose="04020705040A02060702" pitchFamily="82" charset="0"/>
              </a:rPr>
              <a:t>Teknik </a:t>
            </a:r>
            <a:r>
              <a:rPr lang="en-US" sz="2800" dirty="0" err="1">
                <a:latin typeface="Algerian" panose="04020705040A02060702" pitchFamily="82" charset="0"/>
              </a:rPr>
              <a:t>pengolahan</a:t>
            </a:r>
            <a:r>
              <a:rPr lang="en-US" sz="2800" dirty="0">
                <a:latin typeface="Algerian" panose="04020705040A02060702" pitchFamily="82" charset="0"/>
              </a:rPr>
              <a:t> </a:t>
            </a:r>
            <a:r>
              <a:rPr lang="en-US" sz="2800" dirty="0" err="1">
                <a:latin typeface="Algerian" panose="04020705040A02060702" pitchFamily="82" charset="0"/>
              </a:rPr>
              <a:t>makanan</a:t>
            </a:r>
            <a:r>
              <a:rPr lang="en-US" sz="2800" dirty="0">
                <a:latin typeface="Algerian" panose="04020705040A02060702" pitchFamily="82" charset="0"/>
              </a:rPr>
              <a:t> </a:t>
            </a:r>
            <a:r>
              <a:rPr lang="en-US" sz="2800" dirty="0" err="1">
                <a:latin typeface="Algerian" panose="04020705040A02060702" pitchFamily="82" charset="0"/>
              </a:rPr>
              <a:t>panas</a:t>
            </a:r>
            <a:r>
              <a:rPr lang="en-US" sz="2800" dirty="0">
                <a:latin typeface="Algerian" panose="04020705040A02060702" pitchFamily="82" charset="0"/>
              </a:rPr>
              <a:t> </a:t>
            </a:r>
            <a:r>
              <a:rPr lang="en-US" sz="2800" dirty="0" err="1">
                <a:latin typeface="Algerian" panose="04020705040A02060702" pitchFamily="82" charset="0"/>
              </a:rPr>
              <a:t>basah</a:t>
            </a:r>
            <a:r>
              <a:rPr lang="en-US" sz="2800" dirty="0">
                <a:latin typeface="Algerian" panose="04020705040A02060702" pitchFamily="82" charset="0"/>
              </a:rPr>
              <a:t> </a:t>
            </a:r>
            <a:br>
              <a:rPr lang="en-US" sz="2800" dirty="0">
                <a:latin typeface="Algerian" panose="04020705040A02060702" pitchFamily="82" charset="0"/>
              </a:rPr>
            </a:br>
            <a:r>
              <a:rPr lang="en-US" sz="2800" b="1" dirty="0">
                <a:solidFill>
                  <a:srgbClr val="FF0000"/>
                </a:solidFill>
                <a:latin typeface="Algerian" panose="04020705040A02060702" pitchFamily="82" charset="0"/>
              </a:rPr>
              <a:t>(Moist Heat) </a:t>
            </a:r>
            <a:endParaRPr lang="en-ID" sz="28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81594-F4A5-4468-8CC0-5D2D7DCC1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87325"/>
            <a:ext cx="108204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latin typeface="Berlin Sans FB Demi" panose="020E0802020502020306" pitchFamily="34" charset="0"/>
            </a:endParaRPr>
          </a:p>
          <a:p>
            <a:pPr marL="0" indent="0">
              <a:buNone/>
            </a:pPr>
            <a:r>
              <a:rPr lang="en-US" sz="1500" dirty="0">
                <a:latin typeface="Berlin Sans FB Demi" panose="020E0802020502020306" pitchFamily="34" charset="0"/>
              </a:rPr>
              <a:t>A. Teknik </a:t>
            </a:r>
            <a:r>
              <a:rPr lang="en-US" sz="1500" dirty="0" err="1">
                <a:latin typeface="Berlin Sans FB Demi" panose="020E0802020502020306" pitchFamily="34" charset="0"/>
              </a:rPr>
              <a:t>Merebus</a:t>
            </a:r>
            <a:r>
              <a:rPr lang="en-US" sz="1500" dirty="0">
                <a:latin typeface="Berlin Sans FB Demi" panose="020E0802020502020306" pitchFamily="34" charset="0"/>
              </a:rPr>
              <a:t> (Boiling) </a:t>
            </a:r>
            <a:r>
              <a:rPr lang="en-US" sz="1500" dirty="0" err="1">
                <a:latin typeface="Berlin Sans FB Demi" panose="020E0802020502020306" pitchFamily="34" charset="0"/>
              </a:rPr>
              <a:t>adalah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mengolah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makanan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dalam</a:t>
            </a:r>
            <a:r>
              <a:rPr lang="en-US" sz="1500" dirty="0">
                <a:latin typeface="Berlin Sans FB Demi" panose="020E0802020502020306" pitchFamily="34" charset="0"/>
              </a:rPr>
              <a:t> air.</a:t>
            </a:r>
          </a:p>
          <a:p>
            <a:pPr marL="0" indent="0">
              <a:buNone/>
            </a:pPr>
            <a:r>
              <a:rPr lang="en-US" sz="1500" dirty="0">
                <a:latin typeface="Berlin Sans FB Demi" panose="020E0802020502020306" pitchFamily="34" charset="0"/>
              </a:rPr>
              <a:t>B. Teknik </a:t>
            </a:r>
            <a:r>
              <a:rPr lang="en-US" sz="1500" dirty="0" err="1">
                <a:latin typeface="Berlin Sans FB Demi" panose="020E0802020502020306" pitchFamily="34" charset="0"/>
              </a:rPr>
              <a:t>Merebus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Menutup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Pangan</a:t>
            </a:r>
            <a:r>
              <a:rPr lang="en-US" sz="1500" dirty="0">
                <a:latin typeface="Berlin Sans FB Demi" panose="020E0802020502020306" pitchFamily="34" charset="0"/>
              </a:rPr>
              <a:t> (Poaching) </a:t>
            </a:r>
            <a:r>
              <a:rPr lang="en-US" sz="1500" dirty="0" err="1">
                <a:latin typeface="Berlin Sans FB Demi" panose="020E0802020502020306" pitchFamily="34" charset="0"/>
              </a:rPr>
              <a:t>adalah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mengolah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makanan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dalam</a:t>
            </a:r>
            <a:r>
              <a:rPr lang="en-US" sz="1500" dirty="0">
                <a:latin typeface="Berlin Sans FB Demi" panose="020E0802020502020306" pitchFamily="34" charset="0"/>
              </a:rPr>
              <a:t> air, </a:t>
            </a:r>
            <a:r>
              <a:rPr lang="en-US" sz="1500" dirty="0" err="1">
                <a:latin typeface="Berlin Sans FB Demi" panose="020E0802020502020306" pitchFamily="34" charset="0"/>
              </a:rPr>
              <a:t>airnya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sebatas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menutupi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makanan</a:t>
            </a:r>
            <a:r>
              <a:rPr lang="en-US" sz="1500" dirty="0">
                <a:latin typeface="Berlin Sans FB Demi" panose="020E0802020502020306" pitchFamily="34" charset="0"/>
              </a:rPr>
              <a:t> yang </a:t>
            </a:r>
            <a:r>
              <a:rPr lang="en-US" sz="1500" dirty="0" err="1">
                <a:latin typeface="Berlin Sans FB Demi" panose="020E0802020502020306" pitchFamily="34" charset="0"/>
              </a:rPr>
              <a:t>direbus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dengan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api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kecil</a:t>
            </a:r>
            <a:r>
              <a:rPr lang="en-US" sz="1500" dirty="0">
                <a:latin typeface="Berlin Sans FB Demi" panose="020E0802020502020306" pitchFamily="34" charset="0"/>
              </a:rPr>
              <a:t>. </a:t>
            </a:r>
            <a:r>
              <a:rPr lang="en-US" sz="1500" dirty="0" err="1">
                <a:latin typeface="Berlin Sans FB Demi" panose="020E0802020502020306" pitchFamily="34" charset="0"/>
              </a:rPr>
              <a:t>Biasanya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untuk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makanan</a:t>
            </a:r>
            <a:r>
              <a:rPr lang="en-US" sz="1500" dirty="0">
                <a:latin typeface="Berlin Sans FB Demi" panose="020E0802020502020306" pitchFamily="34" charset="0"/>
              </a:rPr>
              <a:t> yang </a:t>
            </a:r>
            <a:r>
              <a:rPr lang="en-US" sz="1500" dirty="0" err="1">
                <a:latin typeface="Berlin Sans FB Demi" panose="020E0802020502020306" pitchFamily="34" charset="0"/>
              </a:rPr>
              <a:t>lunak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seperti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telur</a:t>
            </a:r>
            <a:r>
              <a:rPr lang="en-US" sz="1500" dirty="0">
                <a:latin typeface="Berlin Sans FB Demi" panose="020E0802020502020306" pitchFamily="34" charset="0"/>
              </a:rPr>
              <a:t>, </a:t>
            </a:r>
            <a:r>
              <a:rPr lang="en-US" sz="1500" dirty="0" err="1">
                <a:latin typeface="Berlin Sans FB Demi" panose="020E0802020502020306" pitchFamily="34" charset="0"/>
              </a:rPr>
              <a:t>buah</a:t>
            </a:r>
            <a:r>
              <a:rPr lang="en-US" sz="1500" dirty="0">
                <a:latin typeface="Berlin Sans FB Demi" panose="020E0802020502020306" pitchFamily="34" charset="0"/>
              </a:rPr>
              <a:t>, </a:t>
            </a:r>
            <a:r>
              <a:rPr lang="en-US" sz="1500" dirty="0" err="1">
                <a:latin typeface="Berlin Sans FB Demi" panose="020E0802020502020306" pitchFamily="34" charset="0"/>
              </a:rPr>
              <a:t>sayur</a:t>
            </a:r>
            <a:r>
              <a:rPr lang="en-US" sz="1500" dirty="0">
                <a:latin typeface="Berlin Sans FB Demi" panose="020E0802020502020306" pitchFamily="34" charset="0"/>
              </a:rPr>
              <a:t>.</a:t>
            </a:r>
          </a:p>
          <a:p>
            <a:pPr marL="0" indent="0">
              <a:buNone/>
            </a:pPr>
            <a:r>
              <a:rPr lang="en-US" sz="1500" dirty="0">
                <a:latin typeface="Berlin Sans FB Demi" panose="020E0802020502020306" pitchFamily="34" charset="0"/>
              </a:rPr>
              <a:t>C. Teknik </a:t>
            </a:r>
            <a:r>
              <a:rPr lang="en-US" sz="1500" dirty="0" err="1">
                <a:latin typeface="Berlin Sans FB Demi" panose="020E0802020502020306" pitchFamily="34" charset="0"/>
              </a:rPr>
              <a:t>Merebus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dengan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Sedikit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Cairan</a:t>
            </a:r>
            <a:r>
              <a:rPr lang="en-US" sz="1500" dirty="0">
                <a:latin typeface="Berlin Sans FB Demi" panose="020E0802020502020306" pitchFamily="34" charset="0"/>
              </a:rPr>
              <a:t> (Braising), </a:t>
            </a:r>
            <a:r>
              <a:rPr lang="en-US" sz="1500" dirty="0" err="1">
                <a:latin typeface="Berlin Sans FB Demi" panose="020E0802020502020306" pitchFamily="34" charset="0"/>
              </a:rPr>
              <a:t>adalah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mengolah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makanan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dalam</a:t>
            </a:r>
            <a:r>
              <a:rPr lang="en-US" sz="1500" dirty="0">
                <a:latin typeface="Berlin Sans FB Demi" panose="020E0802020502020306" pitchFamily="34" charset="0"/>
              </a:rPr>
              <a:t> air, </a:t>
            </a:r>
            <a:r>
              <a:rPr lang="en-US" sz="1500" dirty="0" err="1">
                <a:latin typeface="Berlin Sans FB Demi" panose="020E0802020502020306" pitchFamily="34" charset="0"/>
              </a:rPr>
              <a:t>airnya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kira-kira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setengah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dari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yang </a:t>
            </a:r>
            <a:r>
              <a:rPr lang="en-US" sz="1500" dirty="0" err="1">
                <a:latin typeface="Berlin Sans FB Demi" panose="020E0802020502020306" pitchFamily="34" charset="0"/>
              </a:rPr>
              <a:t>akan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direbus</a:t>
            </a:r>
            <a:r>
              <a:rPr lang="en-US" sz="1500" dirty="0">
                <a:latin typeface="Berlin Sans FB Demi" panose="020E0802020502020306" pitchFamily="34" charset="0"/>
              </a:rPr>
              <a:t>. </a:t>
            </a:r>
          </a:p>
          <a:p>
            <a:pPr marL="0" indent="0">
              <a:buNone/>
            </a:pPr>
            <a:r>
              <a:rPr lang="en-US" sz="1500" dirty="0">
                <a:latin typeface="Berlin Sans FB Demi" panose="020E0802020502020306" pitchFamily="34" charset="0"/>
              </a:rPr>
              <a:t>D. Teknik </a:t>
            </a:r>
            <a:r>
              <a:rPr lang="en-US" sz="1500" dirty="0" err="1">
                <a:latin typeface="Berlin Sans FB Demi" panose="020E0802020502020306" pitchFamily="34" charset="0"/>
              </a:rPr>
              <a:t>Menyetup</a:t>
            </a:r>
            <a:r>
              <a:rPr lang="en-US" sz="1500" dirty="0">
                <a:latin typeface="Berlin Sans FB Demi" panose="020E0802020502020306" pitchFamily="34" charset="0"/>
              </a:rPr>
              <a:t>/</a:t>
            </a:r>
            <a:r>
              <a:rPr lang="en-US" sz="1500" dirty="0" err="1">
                <a:latin typeface="Berlin Sans FB Demi" panose="020E0802020502020306" pitchFamily="34" charset="0"/>
              </a:rPr>
              <a:t>Menggulai</a:t>
            </a:r>
            <a:r>
              <a:rPr lang="en-US" sz="1500" dirty="0">
                <a:latin typeface="Berlin Sans FB Demi" panose="020E0802020502020306" pitchFamily="34" charset="0"/>
              </a:rPr>
              <a:t> (Stewing), </a:t>
            </a:r>
            <a:r>
              <a:rPr lang="en-US" sz="1500" dirty="0" err="1">
                <a:latin typeface="Berlin Sans FB Demi" panose="020E0802020502020306" pitchFamily="34" charset="0"/>
              </a:rPr>
              <a:t>adalah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mengolah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makanan</a:t>
            </a:r>
            <a:r>
              <a:rPr lang="en-US" sz="1500" dirty="0">
                <a:latin typeface="Berlin Sans FB Demi" panose="020E0802020502020306" pitchFamily="34" charset="0"/>
              </a:rPr>
              <a:t> yang </a:t>
            </a:r>
            <a:r>
              <a:rPr lang="en-US" sz="1500" dirty="0" err="1">
                <a:latin typeface="Berlin Sans FB Demi" panose="020E0802020502020306" pitchFamily="34" charset="0"/>
              </a:rPr>
              <a:t>terlebih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dahulu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ditumis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bumbunya</a:t>
            </a:r>
            <a:r>
              <a:rPr lang="en-US" sz="1500" dirty="0">
                <a:latin typeface="Berlin Sans FB Demi" panose="020E0802020502020306" pitchFamily="34" charset="0"/>
              </a:rPr>
              <a:t>, dan </a:t>
            </a:r>
            <a:r>
              <a:rPr lang="en-US" sz="1500" dirty="0" err="1">
                <a:latin typeface="Berlin Sans FB Demi" panose="020E0802020502020306" pitchFamily="34" charset="0"/>
              </a:rPr>
              <a:t>direbus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dengan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cairan</a:t>
            </a:r>
            <a:r>
              <a:rPr lang="en-US" sz="1500" dirty="0">
                <a:latin typeface="Berlin Sans FB Demi" panose="020E0802020502020306" pitchFamily="34" charset="0"/>
              </a:rPr>
              <a:t> yang </a:t>
            </a:r>
            <a:r>
              <a:rPr lang="en-US" sz="1500" dirty="0" err="1">
                <a:latin typeface="Berlin Sans FB Demi" panose="020E0802020502020306" pitchFamily="34" charset="0"/>
              </a:rPr>
              <a:t>berbumbu</a:t>
            </a:r>
            <a:r>
              <a:rPr lang="en-US" sz="1500" dirty="0">
                <a:latin typeface="Berlin Sans FB Demi" panose="020E0802020502020306" pitchFamily="34" charset="0"/>
              </a:rPr>
              <a:t> dan </a:t>
            </a:r>
            <a:r>
              <a:rPr lang="en-US" sz="1500" dirty="0" err="1">
                <a:latin typeface="Berlin Sans FB Demi" panose="020E0802020502020306" pitchFamily="34" charset="0"/>
              </a:rPr>
              <a:t>cairan</a:t>
            </a:r>
            <a:r>
              <a:rPr lang="en-US" sz="1500" dirty="0">
                <a:latin typeface="Berlin Sans FB Demi" panose="020E0802020502020306" pitchFamily="34" charset="0"/>
              </a:rPr>
              <a:t> yang </a:t>
            </a:r>
            <a:r>
              <a:rPr lang="en-US" sz="1500" dirty="0" err="1">
                <a:latin typeface="Berlin Sans FB Demi" panose="020E0802020502020306" pitchFamily="34" charset="0"/>
              </a:rPr>
              <a:t>tidak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terlalu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banyak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dengan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api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sedang</a:t>
            </a:r>
            <a:r>
              <a:rPr lang="en-US" sz="1500" dirty="0">
                <a:latin typeface="Berlin Sans FB Demi" panose="020E0802020502020306" pitchFamily="34" charset="0"/>
              </a:rPr>
              <a:t>.</a:t>
            </a:r>
          </a:p>
          <a:p>
            <a:pPr marL="0" indent="0">
              <a:buNone/>
            </a:pPr>
            <a:r>
              <a:rPr lang="en-US" sz="1500" dirty="0">
                <a:latin typeface="Berlin Sans FB Demi" panose="020E0802020502020306" pitchFamily="34" charset="0"/>
              </a:rPr>
              <a:t>E. Teknik </a:t>
            </a:r>
            <a:r>
              <a:rPr lang="en-US" sz="1500" dirty="0" err="1">
                <a:latin typeface="Berlin Sans FB Demi" panose="020E0802020502020306" pitchFamily="34" charset="0"/>
              </a:rPr>
              <a:t>Mengukus</a:t>
            </a:r>
            <a:r>
              <a:rPr lang="en-US" sz="1500" dirty="0">
                <a:latin typeface="Berlin Sans FB Demi" panose="020E0802020502020306" pitchFamily="34" charset="0"/>
              </a:rPr>
              <a:t> (Steaming), </a:t>
            </a:r>
            <a:r>
              <a:rPr lang="en-US" sz="1500" dirty="0" err="1">
                <a:latin typeface="Berlin Sans FB Demi" panose="020E0802020502020306" pitchFamily="34" charset="0"/>
              </a:rPr>
              <a:t>adalah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memasak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makanan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dengan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uap</a:t>
            </a:r>
            <a:r>
              <a:rPr lang="en-US" sz="1500" dirty="0">
                <a:latin typeface="Berlin Sans FB Demi" panose="020E0802020502020306" pitchFamily="34" charset="0"/>
              </a:rPr>
              <a:t> air </a:t>
            </a:r>
            <a:r>
              <a:rPr lang="en-US" sz="1500" dirty="0" err="1">
                <a:latin typeface="Berlin Sans FB Demi" panose="020E0802020502020306" pitchFamily="34" charset="0"/>
              </a:rPr>
              <a:t>mendidih</a:t>
            </a:r>
            <a:r>
              <a:rPr lang="en-US" sz="1500" dirty="0">
                <a:latin typeface="Berlin Sans FB Demi" panose="020E0802020502020306" pitchFamily="34" charset="0"/>
              </a:rPr>
              <a:t>.</a:t>
            </a:r>
          </a:p>
          <a:p>
            <a:pPr marL="0" indent="0">
              <a:buNone/>
            </a:pPr>
            <a:r>
              <a:rPr lang="en-US" sz="1500" dirty="0">
                <a:latin typeface="Berlin Sans FB Demi" panose="020E0802020502020306" pitchFamily="34" charset="0"/>
              </a:rPr>
              <a:t>F. Teknik </a:t>
            </a:r>
            <a:r>
              <a:rPr lang="en-US" sz="1500" dirty="0" err="1">
                <a:latin typeface="Berlin Sans FB Demi" panose="020E0802020502020306" pitchFamily="34" charset="0"/>
              </a:rPr>
              <a:t>Mendidih</a:t>
            </a:r>
            <a:r>
              <a:rPr lang="en-US" sz="1500" dirty="0">
                <a:latin typeface="Berlin Sans FB Demi" panose="020E0802020502020306" pitchFamily="34" charset="0"/>
              </a:rPr>
              <a:t> (Simmering), </a:t>
            </a:r>
            <a:r>
              <a:rPr lang="en-US" sz="1500" dirty="0" err="1">
                <a:latin typeface="Berlin Sans FB Demi" panose="020E0802020502020306" pitchFamily="34" charset="0"/>
              </a:rPr>
              <a:t>adalah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mengolah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makanan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dengan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cair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atau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lainnya</a:t>
            </a:r>
            <a:r>
              <a:rPr lang="en-US" sz="1500" dirty="0">
                <a:latin typeface="Berlin Sans FB Demi" panose="020E0802020502020306" pitchFamily="34" charset="0"/>
              </a:rPr>
              <a:t> yang </a:t>
            </a:r>
            <a:r>
              <a:rPr lang="en-US" sz="1500" dirty="0" err="1">
                <a:latin typeface="Berlin Sans FB Demi" panose="020E0802020502020306" pitchFamily="34" charset="0"/>
              </a:rPr>
              <a:t>dididihkan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dahulu</a:t>
            </a:r>
            <a:r>
              <a:rPr lang="en-US" sz="1500" dirty="0">
                <a:latin typeface="Berlin Sans FB Demi" panose="020E0802020502020306" pitchFamily="34" charset="0"/>
              </a:rPr>
              <a:t>.</a:t>
            </a:r>
          </a:p>
          <a:p>
            <a:pPr marL="0" indent="0">
              <a:buNone/>
            </a:pPr>
            <a:r>
              <a:rPr lang="en-US" sz="1500" dirty="0">
                <a:latin typeface="Berlin Sans FB Demi" panose="020E0802020502020306" pitchFamily="34" charset="0"/>
              </a:rPr>
              <a:t>G. Teknik </a:t>
            </a:r>
            <a:r>
              <a:rPr lang="en-US" sz="1500" dirty="0" err="1">
                <a:latin typeface="Berlin Sans FB Demi" panose="020E0802020502020306" pitchFamily="34" charset="0"/>
              </a:rPr>
              <a:t>Mengetim</a:t>
            </a:r>
            <a:r>
              <a:rPr lang="en-US" sz="1500" dirty="0">
                <a:latin typeface="Berlin Sans FB Demi" panose="020E0802020502020306" pitchFamily="34" charset="0"/>
              </a:rPr>
              <a:t>, </a:t>
            </a:r>
            <a:r>
              <a:rPr lang="en-US" sz="1500" dirty="0" err="1">
                <a:latin typeface="Berlin Sans FB Demi" panose="020E0802020502020306" pitchFamily="34" charset="0"/>
              </a:rPr>
              <a:t>adalah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memasak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bahan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makanan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dengan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menggunakan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dua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buah</a:t>
            </a:r>
            <a:r>
              <a:rPr lang="en-US" sz="1500" dirty="0">
                <a:latin typeface="Berlin Sans FB Demi" panose="020E0802020502020306" pitchFamily="34" charset="0"/>
              </a:rPr>
              <a:t> </a:t>
            </a:r>
            <a:r>
              <a:rPr lang="en-US" sz="1500" dirty="0" err="1">
                <a:latin typeface="Berlin Sans FB Demi" panose="020E0802020502020306" pitchFamily="34" charset="0"/>
              </a:rPr>
              <a:t>panci</a:t>
            </a:r>
            <a:r>
              <a:rPr lang="en-US" sz="1500" dirty="0">
                <a:latin typeface="Berlin Sans FB Demi" panose="020E0802020502020306" pitchFamily="34" charset="0"/>
              </a:rPr>
              <a:t> yang </a:t>
            </a:r>
            <a:r>
              <a:rPr lang="en-US" sz="1500" dirty="0" err="1">
                <a:latin typeface="Berlin Sans FB Demi" panose="020E0802020502020306" pitchFamily="34" charset="0"/>
              </a:rPr>
              <a:t>berbeda</a:t>
            </a:r>
            <a:endParaRPr lang="en-US" sz="1500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23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EFEB7-A5A8-486D-8291-1BFD0BCAC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503" y="683406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Teknik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basah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>
                <a:latin typeface="Agency FB" panose="020B0503020202020204" pitchFamily="34" charset="0"/>
              </a:rPr>
              <a:t>Moist heat</a:t>
            </a:r>
            <a:r>
              <a:rPr lang="en-US" dirty="0"/>
              <a:t>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7F5A1-8DE4-4B63-B873-E81EDA6115F8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ID" sz="1400" dirty="0">
              <a:latin typeface="Bauhaus 93" panose="04030905020B02020C02" pitchFamily="82" charset="0"/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1FE06F18-0B6A-47C5-86AB-9A045F87BE5D}"/>
              </a:ext>
            </a:extLst>
          </p:cNvPr>
          <p:cNvSpPr/>
          <p:nvPr/>
        </p:nvSpPr>
        <p:spPr>
          <a:xfrm>
            <a:off x="5115339" y="3204482"/>
            <a:ext cx="2068929" cy="1882712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Teknik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basah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6F522A-D191-45C6-9335-689C5DF2D049}"/>
              </a:ext>
            </a:extLst>
          </p:cNvPr>
          <p:cNvSpPr/>
          <p:nvPr/>
        </p:nvSpPr>
        <p:spPr>
          <a:xfrm>
            <a:off x="5348635" y="2335951"/>
            <a:ext cx="1464178" cy="78108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</a:t>
            </a:r>
            <a:r>
              <a:rPr lang="en-US" dirty="0" err="1"/>
              <a:t>merebus</a:t>
            </a:r>
            <a:endParaRPr lang="en-ID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A0ECC7-59B9-4D92-BE59-44D5B2AC8564}"/>
              </a:ext>
            </a:extLst>
          </p:cNvPr>
          <p:cNvSpPr/>
          <p:nvPr/>
        </p:nvSpPr>
        <p:spPr>
          <a:xfrm>
            <a:off x="7099851" y="3021338"/>
            <a:ext cx="1464178" cy="81532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poaching </a:t>
            </a:r>
            <a:endParaRPr lang="en-ID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11F44B-A116-4B4E-8E1A-AB5C118B73A7}"/>
              </a:ext>
            </a:extLst>
          </p:cNvPr>
          <p:cNvSpPr/>
          <p:nvPr/>
        </p:nvSpPr>
        <p:spPr>
          <a:xfrm>
            <a:off x="7348610" y="4247866"/>
            <a:ext cx="1464178" cy="8311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braising </a:t>
            </a:r>
            <a:endParaRPr lang="en-ID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2F72-B176-4D19-85F7-606D845C2A16}"/>
              </a:ext>
            </a:extLst>
          </p:cNvPr>
          <p:cNvSpPr/>
          <p:nvPr/>
        </p:nvSpPr>
        <p:spPr>
          <a:xfrm>
            <a:off x="6452179" y="5262077"/>
            <a:ext cx="1464178" cy="8311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stewing </a:t>
            </a:r>
            <a:endParaRPr lang="en-I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84334E-67E8-4A1C-8BFE-DBEA730480FB}"/>
              </a:ext>
            </a:extLst>
          </p:cNvPr>
          <p:cNvSpPr/>
          <p:nvPr/>
        </p:nvSpPr>
        <p:spPr>
          <a:xfrm>
            <a:off x="4383249" y="5262076"/>
            <a:ext cx="1464177" cy="8311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steaming</a:t>
            </a:r>
            <a:endParaRPr lang="en-ID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F60F4A-4482-4B3B-B50C-B76384475401}"/>
              </a:ext>
            </a:extLst>
          </p:cNvPr>
          <p:cNvSpPr/>
          <p:nvPr/>
        </p:nvSpPr>
        <p:spPr>
          <a:xfrm>
            <a:off x="2919072" y="4145838"/>
            <a:ext cx="1464177" cy="8578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simmering</a:t>
            </a:r>
            <a:endParaRPr lang="en-ID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328ECD-5B70-4336-A0BF-6AEE1ED553DB}"/>
              </a:ext>
            </a:extLst>
          </p:cNvPr>
          <p:cNvSpPr/>
          <p:nvPr/>
        </p:nvSpPr>
        <p:spPr>
          <a:xfrm>
            <a:off x="3627974" y="3000068"/>
            <a:ext cx="1464177" cy="8578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</a:t>
            </a:r>
            <a:r>
              <a:rPr lang="en-US" dirty="0" err="1"/>
              <a:t>mengetim</a:t>
            </a:r>
            <a:r>
              <a:rPr lang="en-US" dirty="0"/>
              <a:t>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34490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0548-228B-463B-B0A8-5A725A6AB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699" y="542581"/>
            <a:ext cx="8610600" cy="1293028"/>
          </a:xfrm>
        </p:spPr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Teknik </a:t>
            </a:r>
            <a:r>
              <a:rPr lang="en-US" dirty="0" err="1">
                <a:latin typeface="Algerian" panose="04020705040A02060702" pitchFamily="82" charset="0"/>
              </a:rPr>
              <a:t>pengolahan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dirty="0">
                <a:latin typeface="Algerian" panose="04020705040A02060702" pitchFamily="82" charset="0"/>
              </a:rPr>
              <a:t> </a:t>
            </a:r>
            <a:r>
              <a:rPr lang="en-US" dirty="0" err="1">
                <a:latin typeface="Algerian" panose="04020705040A02060702" pitchFamily="82" charset="0"/>
              </a:rPr>
              <a:t>makanan</a:t>
            </a:r>
            <a:r>
              <a:rPr lang="en-US" dirty="0">
                <a:latin typeface="Algerian" panose="04020705040A02060702" pitchFamily="82" charset="0"/>
              </a:rPr>
              <a:t> </a:t>
            </a:r>
            <a:r>
              <a:rPr lang="en-US" dirty="0" err="1">
                <a:latin typeface="Algerian" panose="04020705040A02060702" pitchFamily="82" charset="0"/>
              </a:rPr>
              <a:t>panas</a:t>
            </a:r>
            <a:r>
              <a:rPr lang="en-US" dirty="0">
                <a:latin typeface="Algerian" panose="04020705040A02060702" pitchFamily="82" charset="0"/>
              </a:rPr>
              <a:t> </a:t>
            </a:r>
            <a:r>
              <a:rPr lang="en-US" dirty="0" err="1">
                <a:latin typeface="Algerian" panose="04020705040A02060702" pitchFamily="82" charset="0"/>
              </a:rPr>
              <a:t>basah</a:t>
            </a:r>
            <a:r>
              <a:rPr lang="en-US" dirty="0">
                <a:latin typeface="Algerian" panose="04020705040A02060702" pitchFamily="82" charset="0"/>
              </a:rPr>
              <a:t> </a:t>
            </a:r>
            <a:endParaRPr lang="en-ID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D3030-9C24-41A0-9BE7-7877BBCC1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217" y="2188677"/>
            <a:ext cx="108204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: 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4F7E78F3-CA0B-4842-9E61-CC6B452FDE44}"/>
              </a:ext>
            </a:extLst>
          </p:cNvPr>
          <p:cNvSpPr/>
          <p:nvPr/>
        </p:nvSpPr>
        <p:spPr>
          <a:xfrm>
            <a:off x="4923182" y="2015732"/>
            <a:ext cx="2345635" cy="1537252"/>
          </a:xfrm>
          <a:prstGeom prst="flowChartAlternate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Teknik </a:t>
            </a:r>
            <a:r>
              <a:rPr lang="en-US" dirty="0" err="1"/>
              <a:t>pengolahanan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basah</a:t>
            </a:r>
            <a:r>
              <a:rPr lang="en-US" dirty="0"/>
              <a:t>  </a:t>
            </a:r>
            <a:endParaRPr lang="en-ID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B5C6A3-9C60-4442-BF98-FF41BDEC778B}"/>
              </a:ext>
            </a:extLst>
          </p:cNvPr>
          <p:cNvSpPr/>
          <p:nvPr/>
        </p:nvSpPr>
        <p:spPr>
          <a:xfrm>
            <a:off x="8000694" y="2015732"/>
            <a:ext cx="3054160" cy="18790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Cairan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: </a:t>
            </a:r>
          </a:p>
          <a:p>
            <a:pPr algn="ctr"/>
            <a:r>
              <a:rPr lang="en-US" b="1" dirty="0" err="1"/>
              <a:t>Air,kaldu,dan</a:t>
            </a:r>
            <a:r>
              <a:rPr lang="en-US" b="1" dirty="0"/>
              <a:t> susu.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7E52A1-6ABA-403D-8482-2FF4D98C99D4}"/>
              </a:ext>
            </a:extLst>
          </p:cNvPr>
          <p:cNvSpPr/>
          <p:nvPr/>
        </p:nvSpPr>
        <p:spPr>
          <a:xfrm>
            <a:off x="685800" y="2015732"/>
            <a:ext cx="3054160" cy="18790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  <a:p>
            <a:pPr algn="ctr"/>
            <a:r>
              <a:rPr lang="en-US" sz="1400" dirty="0"/>
              <a:t>Teknik </a:t>
            </a:r>
            <a:r>
              <a:rPr lang="en-US" sz="1400" dirty="0" err="1"/>
              <a:t>merebus</a:t>
            </a:r>
            <a:r>
              <a:rPr lang="en-US" sz="1400" dirty="0"/>
              <a:t> ( boiling )</a:t>
            </a:r>
          </a:p>
          <a:p>
            <a:pPr algn="ctr"/>
            <a:r>
              <a:rPr lang="en-US" sz="1400" dirty="0"/>
              <a:t> </a:t>
            </a:r>
            <a:r>
              <a:rPr lang="en-US" sz="1400" dirty="0" err="1"/>
              <a:t>mengelola</a:t>
            </a:r>
            <a:r>
              <a:rPr lang="en-US" sz="1400" dirty="0"/>
              <a:t>, </a:t>
            </a:r>
            <a:r>
              <a:rPr lang="en-US" sz="1400" dirty="0" err="1"/>
              <a:t>mengolah</a:t>
            </a:r>
            <a:r>
              <a:rPr lang="en-US" sz="1400" dirty="0"/>
              <a:t> </a:t>
            </a: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makanan</a:t>
            </a:r>
            <a:r>
              <a:rPr lang="en-US" sz="1400" dirty="0"/>
              <a:t>/ </a:t>
            </a: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padat</a:t>
            </a:r>
            <a:r>
              <a:rPr lang="en-US" sz="1400" dirty="0"/>
              <a:t> </a:t>
            </a:r>
            <a:r>
              <a:rPr lang="en-US" sz="1400" dirty="0" err="1"/>
              <a:t>kedalam</a:t>
            </a:r>
            <a:r>
              <a:rPr lang="en-US" sz="1400" dirty="0"/>
              <a:t> </a:t>
            </a:r>
            <a:r>
              <a:rPr lang="en-US" sz="1400" dirty="0" err="1"/>
              <a:t>cairan</a:t>
            </a:r>
            <a:r>
              <a:rPr lang="en-US" sz="1400" dirty="0"/>
              <a:t> yang </a:t>
            </a:r>
            <a:r>
              <a:rPr lang="en-US" sz="1400" dirty="0" err="1"/>
              <a:t>sudah</a:t>
            </a:r>
            <a:r>
              <a:rPr lang="en-US" sz="1400" dirty="0"/>
              <a:t> </a:t>
            </a:r>
            <a:r>
              <a:rPr lang="en-US" sz="1400" dirty="0" err="1"/>
              <a:t>mendidih</a:t>
            </a:r>
            <a:r>
              <a:rPr lang="en-US" sz="1400" dirty="0"/>
              <a:t> pada </a:t>
            </a:r>
            <a:r>
              <a:rPr lang="en-US" sz="1400" dirty="0" err="1"/>
              <a:t>suhu</a:t>
            </a:r>
            <a:r>
              <a:rPr lang="en-US" sz="1400" dirty="0"/>
              <a:t> </a:t>
            </a:r>
            <a:r>
              <a:rPr lang="en-US" sz="1400" dirty="0" err="1"/>
              <a:t>tinggi</a:t>
            </a:r>
            <a:r>
              <a:rPr lang="en-US" sz="1400" dirty="0"/>
              <a:t>, </a:t>
            </a:r>
            <a:r>
              <a:rPr lang="en-US" sz="1400" dirty="0" err="1"/>
              <a:t>suhu</a:t>
            </a:r>
            <a:r>
              <a:rPr lang="en-US" sz="1400" dirty="0"/>
              <a:t> </a:t>
            </a:r>
            <a:r>
              <a:rPr lang="en-US" sz="1400" dirty="0" err="1"/>
              <a:t>minimalnya</a:t>
            </a:r>
            <a:r>
              <a:rPr lang="en-US" sz="1400" dirty="0"/>
              <a:t> 100 </a:t>
            </a:r>
            <a:r>
              <a:rPr lang="en-US" sz="1400" dirty="0" err="1"/>
              <a:t>Celcius</a:t>
            </a:r>
            <a:r>
              <a:rPr lang="en-US" sz="1400" dirty="0"/>
              <a:t>/ 212 Fahrenheit.</a:t>
            </a:r>
          </a:p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B6A8EC-E8F9-4615-97D4-98236BCD1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55" y="4612679"/>
            <a:ext cx="3573644" cy="1879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F2D5F3-C39D-4E43-BB74-A8454155D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978" y="4259692"/>
            <a:ext cx="3306639" cy="21260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BD556D-B0C6-4C19-A39D-A4EE29E787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444" y="4394962"/>
            <a:ext cx="3201890" cy="212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5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F86E7-5A79-46F6-BAC1-09EFB5543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777625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Teknik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kering</a:t>
            </a:r>
            <a:br>
              <a:rPr lang="en-US" dirty="0"/>
            </a:br>
            <a:r>
              <a:rPr lang="en-US" dirty="0"/>
              <a:t>(Dry heat cooking)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DA9E3-7C31-4F04-94D1-1DF423A0E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  <a:p>
            <a:r>
              <a:rPr lang="en-ID" dirty="0"/>
              <a:t>A. Teknik </a:t>
            </a:r>
            <a:r>
              <a:rPr lang="en-ID" dirty="0" err="1"/>
              <a:t>Menggoreng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Minyak</a:t>
            </a:r>
            <a:r>
              <a:rPr lang="en-ID" dirty="0"/>
              <a:t> Banyak (Deep Frying) </a:t>
            </a:r>
          </a:p>
          <a:p>
            <a:r>
              <a:rPr lang="en-ID" dirty="0"/>
              <a:t>B. Teknik </a:t>
            </a:r>
            <a:r>
              <a:rPr lang="en-ID" dirty="0" err="1"/>
              <a:t>Menggoreng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Minyak</a:t>
            </a:r>
            <a:r>
              <a:rPr lang="en-ID" dirty="0"/>
              <a:t> </a:t>
            </a:r>
            <a:r>
              <a:rPr lang="en-ID" dirty="0" err="1"/>
              <a:t>Sedikit</a:t>
            </a:r>
            <a:r>
              <a:rPr lang="en-ID" dirty="0"/>
              <a:t> (Shallow Frying) </a:t>
            </a:r>
          </a:p>
          <a:p>
            <a:r>
              <a:rPr lang="en-ID" dirty="0"/>
              <a:t>C. Teknik </a:t>
            </a:r>
            <a:r>
              <a:rPr lang="en-ID" dirty="0" err="1"/>
              <a:t>Menumis</a:t>
            </a:r>
            <a:r>
              <a:rPr lang="en-ID" dirty="0"/>
              <a:t> (</a:t>
            </a:r>
            <a:r>
              <a:rPr lang="en-ID" dirty="0" err="1"/>
              <a:t>Sauteing</a:t>
            </a:r>
            <a:r>
              <a:rPr lang="en-ID" dirty="0"/>
              <a:t>) </a:t>
            </a:r>
          </a:p>
          <a:p>
            <a:r>
              <a:rPr lang="en-ID" dirty="0"/>
              <a:t>D. Teknik </a:t>
            </a:r>
            <a:r>
              <a:rPr lang="en-ID" dirty="0" err="1"/>
              <a:t>Memanggang</a:t>
            </a:r>
            <a:r>
              <a:rPr lang="en-ID" dirty="0"/>
              <a:t> (Baking) </a:t>
            </a:r>
          </a:p>
          <a:p>
            <a:r>
              <a:rPr lang="en-ID" dirty="0"/>
              <a:t>E. Teknik </a:t>
            </a:r>
            <a:r>
              <a:rPr lang="en-ID" dirty="0" err="1"/>
              <a:t>Membakar</a:t>
            </a:r>
            <a:r>
              <a:rPr lang="en-ID" dirty="0"/>
              <a:t> (Grilling)</a:t>
            </a:r>
          </a:p>
        </p:txBody>
      </p:sp>
    </p:spTree>
    <p:extLst>
      <p:ext uri="{BB962C8B-B14F-4D97-AF65-F5344CB8AC3E}">
        <p14:creationId xmlns:p14="http://schemas.microsoft.com/office/powerpoint/2010/main" val="2512177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127C5-145A-4DA2-9FAE-70BF7A0D5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916" y="583094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Teknik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kering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(Dry heat cooking)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83921-C703-43F8-BD88-07AB1064B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                                           </a:t>
            </a:r>
          </a:p>
          <a:p>
            <a:pPr marL="0" indent="0" algn="r">
              <a:buNone/>
            </a:pP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kering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A85727-F175-465E-B725-1C01FB76F47F}"/>
              </a:ext>
            </a:extLst>
          </p:cNvPr>
          <p:cNvSpPr/>
          <p:nvPr/>
        </p:nvSpPr>
        <p:spPr>
          <a:xfrm>
            <a:off x="2886096" y="3113623"/>
            <a:ext cx="1818340" cy="1173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kering</a:t>
            </a:r>
            <a:endParaRPr lang="en-ID" dirty="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2266F580-E416-446D-9CE6-4BD78E09B95C}"/>
              </a:ext>
            </a:extLst>
          </p:cNvPr>
          <p:cNvSpPr/>
          <p:nvPr/>
        </p:nvSpPr>
        <p:spPr>
          <a:xfrm>
            <a:off x="3048477" y="1898490"/>
            <a:ext cx="1493577" cy="1173066"/>
          </a:xfrm>
          <a:prstGeom prst="hex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deep fried </a:t>
            </a:r>
            <a:endParaRPr lang="en-ID" dirty="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9FAFCBD4-2F43-49CB-9866-4ED0632AE0E9}"/>
              </a:ext>
            </a:extLst>
          </p:cNvPr>
          <p:cNvSpPr/>
          <p:nvPr/>
        </p:nvSpPr>
        <p:spPr>
          <a:xfrm>
            <a:off x="4785660" y="3071556"/>
            <a:ext cx="1467556" cy="1256015"/>
          </a:xfrm>
          <a:prstGeom prst="hex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shallow frying </a:t>
            </a:r>
            <a:endParaRPr lang="en-ID" dirty="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F1E6D678-9BCE-4C8D-B032-2B84BA4E1627}"/>
              </a:ext>
            </a:extLst>
          </p:cNvPr>
          <p:cNvSpPr/>
          <p:nvPr/>
        </p:nvSpPr>
        <p:spPr>
          <a:xfrm>
            <a:off x="3821763" y="4372307"/>
            <a:ext cx="1309888" cy="1094038"/>
          </a:xfrm>
          <a:prstGeom prst="hex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TeknikMenumis</a:t>
            </a:r>
            <a:endParaRPr lang="en-ID" dirty="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E562D31C-931D-47CC-BC52-83EAEBD040F6}"/>
              </a:ext>
            </a:extLst>
          </p:cNvPr>
          <p:cNvSpPr/>
          <p:nvPr/>
        </p:nvSpPr>
        <p:spPr>
          <a:xfrm>
            <a:off x="2393533" y="4327571"/>
            <a:ext cx="1309887" cy="1089095"/>
          </a:xfrm>
          <a:prstGeom prst="hex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baking</a:t>
            </a:r>
            <a:endParaRPr lang="en-ID" dirty="0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ECB3DC1F-C048-4EF8-8984-61C1FA329D27}"/>
              </a:ext>
            </a:extLst>
          </p:cNvPr>
          <p:cNvSpPr/>
          <p:nvPr/>
        </p:nvSpPr>
        <p:spPr>
          <a:xfrm>
            <a:off x="1457866" y="3071557"/>
            <a:ext cx="1309887" cy="1256014"/>
          </a:xfrm>
          <a:prstGeom prst="hex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Teknik grilling</a:t>
            </a:r>
            <a:endParaRPr lang="en-ID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DA378F-52A3-42AC-A1BE-A795EF0FB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300" y="3423577"/>
            <a:ext cx="3806834" cy="230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7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85F19-BC41-44AA-8CDA-26128375F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ctr"/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F66FE-C567-4CCC-AA39-50B71011A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ID" dirty="0"/>
          </a:p>
          <a:p>
            <a:pPr marL="0" indent="0" algn="ctr">
              <a:buNone/>
            </a:pPr>
            <a:r>
              <a:rPr lang="en-ID" sz="6600" dirty="0">
                <a:solidFill>
                  <a:srgbClr val="00B0F0"/>
                </a:solidFill>
              </a:rPr>
              <a:t>T</a:t>
            </a:r>
            <a:r>
              <a:rPr lang="en-ID" sz="6600" dirty="0">
                <a:solidFill>
                  <a:srgbClr val="FF0000"/>
                </a:solidFill>
              </a:rPr>
              <a:t>h</a:t>
            </a:r>
            <a:r>
              <a:rPr lang="en-ID" sz="6600" dirty="0">
                <a:solidFill>
                  <a:srgbClr val="FFFF00"/>
                </a:solidFill>
              </a:rPr>
              <a:t>a</a:t>
            </a:r>
            <a:r>
              <a:rPr lang="en-ID" sz="6600" dirty="0">
                <a:solidFill>
                  <a:srgbClr val="00B0F0"/>
                </a:solidFill>
              </a:rPr>
              <a:t>n</a:t>
            </a:r>
            <a:r>
              <a:rPr lang="en-ID" sz="6600" dirty="0">
                <a:solidFill>
                  <a:srgbClr val="00B050"/>
                </a:solidFill>
              </a:rPr>
              <a:t>k</a:t>
            </a:r>
            <a:r>
              <a:rPr lang="en-ID" sz="6600" dirty="0"/>
              <a:t> </a:t>
            </a:r>
            <a:r>
              <a:rPr lang="en-ID" sz="6600" dirty="0">
                <a:solidFill>
                  <a:srgbClr val="00B0F0"/>
                </a:solidFill>
              </a:rPr>
              <a:t>y</a:t>
            </a:r>
            <a:r>
              <a:rPr lang="en-ID" sz="6600" dirty="0">
                <a:solidFill>
                  <a:schemeClr val="accent1"/>
                </a:solidFill>
              </a:rPr>
              <a:t>o</a:t>
            </a:r>
            <a:r>
              <a:rPr lang="en-ID" sz="6600" dirty="0">
                <a:solidFill>
                  <a:srgbClr val="FFFF00"/>
                </a:solidFill>
              </a:rPr>
              <a:t>u</a:t>
            </a:r>
            <a:r>
              <a:rPr lang="en-ID" sz="6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882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127</TotalTime>
  <Words>406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Agency FB</vt:lpstr>
      <vt:lpstr>Algerian</vt:lpstr>
      <vt:lpstr>Arial</vt:lpstr>
      <vt:lpstr>Bauhaus 93</vt:lpstr>
      <vt:lpstr>Berlin Sans FB Demi</vt:lpstr>
      <vt:lpstr>Century Gothic</vt:lpstr>
      <vt:lpstr>Vapor Trail</vt:lpstr>
      <vt:lpstr>        Tugas PJJ Prakarya  Teknik-Teknik pengolahan </vt:lpstr>
      <vt:lpstr>Teknik-Teknik bahan pangan  </vt:lpstr>
      <vt:lpstr>Teknik pengolahan makanan panas basah  (Moist Heat) </vt:lpstr>
      <vt:lpstr>Teknik pengolahan makanan panas basah  (Moist heat)</vt:lpstr>
      <vt:lpstr>Teknik pengolahan  makanan panas basah </vt:lpstr>
      <vt:lpstr>Teknik pengolahan makanan panas kering (Dry heat cooking)</vt:lpstr>
      <vt:lpstr>Teknik pengolahan makanan panas kering  (Dry heat cooking)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 Pjj Prakarya  Teknik-Teknik pengolahan</dc:title>
  <dc:creator>ASUS</dc:creator>
  <cp:lastModifiedBy>ASUS</cp:lastModifiedBy>
  <cp:revision>16</cp:revision>
  <dcterms:created xsi:type="dcterms:W3CDTF">2020-08-12T03:12:39Z</dcterms:created>
  <dcterms:modified xsi:type="dcterms:W3CDTF">2020-08-12T11:10:19Z</dcterms:modified>
</cp:coreProperties>
</file>